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481" r:id="rId3"/>
    <p:sldId id="263" r:id="rId4"/>
    <p:sldId id="482" r:id="rId5"/>
    <p:sldId id="679" r:id="rId6"/>
    <p:sldId id="737" r:id="rId7"/>
    <p:sldId id="739" r:id="rId8"/>
    <p:sldId id="740" r:id="rId9"/>
    <p:sldId id="741" r:id="rId10"/>
    <p:sldId id="742" r:id="rId11"/>
    <p:sldId id="744" r:id="rId12"/>
    <p:sldId id="745" r:id="rId13"/>
    <p:sldId id="746" r:id="rId14"/>
    <p:sldId id="747" r:id="rId15"/>
    <p:sldId id="748" r:id="rId16"/>
    <p:sldId id="766" r:id="rId17"/>
    <p:sldId id="749" r:id="rId18"/>
    <p:sldId id="754" r:id="rId19"/>
    <p:sldId id="755" r:id="rId20"/>
    <p:sldId id="756" r:id="rId21"/>
    <p:sldId id="767" r:id="rId22"/>
    <p:sldId id="758" r:id="rId23"/>
    <p:sldId id="759" r:id="rId24"/>
    <p:sldId id="760" r:id="rId25"/>
    <p:sldId id="761" r:id="rId26"/>
    <p:sldId id="762" r:id="rId27"/>
    <p:sldId id="763" r:id="rId28"/>
    <p:sldId id="764" r:id="rId29"/>
    <p:sldId id="768" r:id="rId30"/>
    <p:sldId id="774" r:id="rId31"/>
    <p:sldId id="775" r:id="rId32"/>
    <p:sldId id="734" r:id="rId33"/>
    <p:sldId id="773" r:id="rId34"/>
    <p:sldId id="700" r:id="rId35"/>
    <p:sldId id="731" r:id="rId36"/>
    <p:sldId id="613" r:id="rId3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0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https://en.wikipedia.org/wiki/File:Snack_machine_3538.JPG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14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12 – </a:t>
            </a:r>
            <a:br>
              <a:rPr lang="en-US" altLang="en-US" sz="4000" dirty="0" smtClean="0"/>
            </a:br>
            <a:r>
              <a:rPr lang="en-US" altLang="en-US" sz="4000" dirty="0" smtClean="0"/>
              <a:t>Program Design and Modularity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45424" cy="4156799"/>
          </a:xfrm>
        </p:spPr>
        <p:txBody>
          <a:bodyPr/>
          <a:lstStyle/>
          <a:p>
            <a:r>
              <a:rPr lang="en-US" dirty="0" smtClean="0"/>
              <a:t>There are two easy ways to do a deep copy:</a:t>
            </a:r>
          </a:p>
          <a:p>
            <a:pPr lvl="1"/>
            <a:r>
              <a:rPr lang="en-US" dirty="0" smtClean="0"/>
              <a:t>Use slicing, and “slice” out the </a:t>
            </a:r>
            <a:r>
              <a:rPr lang="en-US" u="sng" dirty="0" smtClean="0"/>
              <a:t>entire</a:t>
            </a:r>
            <a:r>
              <a:rPr lang="en-US" dirty="0" smtClean="0"/>
              <a:t> list</a:t>
            </a:r>
          </a:p>
          <a:p>
            <a:pPr lvl="1"/>
            <a:r>
              <a:rPr lang="en-US" u="sng" dirty="0" smtClean="0"/>
              <a:t>Cast</a:t>
            </a:r>
            <a:r>
              <a:rPr lang="en-US" dirty="0" smtClean="0"/>
              <a:t> the original as a list when assigning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With these, Python returns an entirely new list that you can then assigned to the new variable</a:t>
            </a:r>
          </a:p>
          <a:p>
            <a:pPr lvl="1"/>
            <a:r>
              <a:rPr lang="en-US" sz="3200" dirty="0" smtClean="0"/>
              <a:t>Now you have two separate lists!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88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Copy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list1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"blue"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list2 = list1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[:]        </a:t>
            </a:r>
            <a:r>
              <a:rPr 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use slicing to copy</a:t>
            </a:r>
            <a:endParaRPr lang="en-US" sz="2000" b="1" dirty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list2[1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"yellow"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list3 = list(list1)    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use casting to copy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list3.append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"purple"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"original:    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list1)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"deep copy1:  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list2)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"deep copy2:  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list3)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973108" y="5110500"/>
            <a:ext cx="6537164" cy="101566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original:      ['red', 'blue']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deep copy1:    ['red', 'yellow']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deep copy2:    ['red', 'blue', 'purple']</a:t>
            </a:r>
          </a:p>
        </p:txBody>
      </p:sp>
    </p:spTree>
    <p:extLst>
      <p:ext uri="{BB962C8B-B14F-4D97-AF65-F5344CB8AC3E}">
        <p14:creationId xmlns:p14="http://schemas.microsoft.com/office/powerpoint/2010/main" val="416553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a copy of the entire list’s contents, not just of the list itself</a:t>
            </a:r>
          </a:p>
          <a:p>
            <a:r>
              <a:rPr lang="en-US" dirty="0" smtClean="0"/>
              <a:t>Each variable now has its own individual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41418" y="3953711"/>
            <a:ext cx="1233644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list1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418" y="4553352"/>
            <a:ext cx="1233644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list2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0106" y="3953711"/>
            <a:ext cx="4842476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"red"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"blue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>
            <a:stCxn id="5" idx="3"/>
            <a:endCxn id="7" idx="1"/>
          </p:cNvCxnSpPr>
          <p:nvPr/>
        </p:nvCxnSpPr>
        <p:spPr>
          <a:xfrm>
            <a:off x="1775062" y="4184544"/>
            <a:ext cx="1985044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3"/>
            <a:endCxn id="10" idx="1"/>
          </p:cNvCxnSpPr>
          <p:nvPr/>
        </p:nvCxnSpPr>
        <p:spPr>
          <a:xfrm>
            <a:off x="1775062" y="4784185"/>
            <a:ext cx="1985044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60106" y="4553352"/>
            <a:ext cx="4842476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"red"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"yellow"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0106" y="5152992"/>
            <a:ext cx="4842476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"red"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"purple"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418" y="5153234"/>
            <a:ext cx="1233644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list3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>
            <a:stCxn id="16" idx="3"/>
            <a:endCxn id="11" idx="1"/>
          </p:cNvCxnSpPr>
          <p:nvPr/>
        </p:nvCxnSpPr>
        <p:spPr>
          <a:xfrm flipV="1">
            <a:off x="1775062" y="5383825"/>
            <a:ext cx="1985044" cy="24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90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Design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in Design: Max of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know about a lot of tools at this point in the semester, but knowing when and how to apply them may still be difficult sometimes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Let’s create an </a:t>
            </a:r>
            <a:r>
              <a:rPr lang="en-US" dirty="0"/>
              <a:t>algorithm to find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largest of three </a:t>
            </a:r>
            <a:r>
              <a:rPr lang="en-US" dirty="0" smtClean="0"/>
              <a:t>numbers</a:t>
            </a:r>
          </a:p>
          <a:p>
            <a:r>
              <a:rPr lang="en-US" dirty="0" smtClean="0"/>
              <a:t>Start off by writing the code to get the input from the user, and to print the final maximum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95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of Three: Code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01449" cy="4156799"/>
          </a:xfrm>
        </p:spPr>
        <p:txBody>
          <a:bodyPr/>
          <a:lstStyle/>
          <a:p>
            <a:r>
              <a:rPr lang="en-US" dirty="0" smtClean="0"/>
              <a:t>Here’s the “easy” part of our code completed:</a:t>
            </a:r>
            <a:endParaRPr lang="en-US" dirty="0"/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x1 =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value: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x2 =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value: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x3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value: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we need to write the missing code that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sets </a:t>
            </a:r>
            <a:endParaRPr lang="en-US" sz="18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"maximum"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the value of the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largest number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largest value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maximum)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04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of Three: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Spend a few minutes thinking about the different ways you could compare these three numbers to find the maximum</a:t>
            </a:r>
          </a:p>
          <a:p>
            <a:pPr lvl="3"/>
            <a:endParaRPr lang="en-US" dirty="0"/>
          </a:p>
          <a:p>
            <a:r>
              <a:rPr lang="en-US" dirty="0" smtClean="0"/>
              <a:t>Don’t write code right away – brainstorm first!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Your first idea might not be your best idea,</a:t>
            </a:r>
            <a:br>
              <a:rPr lang="en-US" dirty="0" smtClean="0"/>
            </a:br>
            <a:r>
              <a:rPr lang="en-US" dirty="0" smtClean="0"/>
              <a:t>so be prepared to be flexible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16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1: Compare Each to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looks like a </a:t>
            </a:r>
            <a:r>
              <a:rPr lang="en-US" dirty="0"/>
              <a:t>three-way decision, where we need to execute </a:t>
            </a:r>
            <a:r>
              <a:rPr lang="en-US" u="sng" dirty="0"/>
              <a:t>one</a:t>
            </a:r>
            <a:r>
              <a:rPr lang="en-US" dirty="0"/>
              <a:t> of the following</a:t>
            </a:r>
            <a:r>
              <a:rPr lang="en-US" dirty="0" smtClean="0"/>
              <a:t>:</a:t>
            </a:r>
          </a:p>
          <a:p>
            <a:pPr marL="800100" lvl="2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 = x1</a:t>
            </a:r>
            <a:b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 = x2</a:t>
            </a:r>
            <a:b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 = x3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 smtClean="0"/>
          </a:p>
          <a:p>
            <a:r>
              <a:rPr lang="en-US" dirty="0" smtClean="0"/>
              <a:t>What we need to do now is preface each </a:t>
            </a:r>
            <a:br>
              <a:rPr lang="en-US" dirty="0" smtClean="0"/>
            </a:br>
            <a:r>
              <a:rPr lang="en-US" dirty="0" smtClean="0"/>
              <a:t>one of these with the right condition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66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1: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01449" cy="4156799"/>
          </a:xfrm>
        </p:spPr>
        <p:txBody>
          <a:bodyPr/>
          <a:lstStyle/>
          <a:p>
            <a:r>
              <a:rPr lang="en-US" dirty="0" smtClean="0"/>
              <a:t>Here’s </a:t>
            </a:r>
            <a:r>
              <a:rPr lang="en-US" dirty="0"/>
              <a:t>our completed </a:t>
            </a:r>
            <a:r>
              <a:rPr lang="en-US" dirty="0" smtClean="0"/>
              <a:t>code:</a:t>
            </a:r>
            <a:endParaRPr lang="en-US" dirty="0"/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getting input goes here</a:t>
            </a:r>
            <a:endParaRPr lang="en-US" sz="18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x1 &gt;= x2 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x1 &gt;= x3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max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imum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x1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x2 &gt;= x1 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x2 &gt;= x3: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max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imum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x2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maximum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x3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largest value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maximum)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92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1: 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happen if we were trying to find the max of five values?</a:t>
            </a:r>
          </a:p>
          <a:p>
            <a:pPr lvl="1"/>
            <a:r>
              <a:rPr lang="en-US" dirty="0"/>
              <a:t>We would need four Boolean expressions, each consisting of four conditions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 err="1" smtClean="0"/>
              <a:t>’ed</a:t>
            </a:r>
            <a:r>
              <a:rPr lang="en-US" dirty="0" smtClean="0"/>
              <a:t> together</a:t>
            </a:r>
            <a:endParaRPr lang="en-US" dirty="0"/>
          </a:p>
          <a:p>
            <a:r>
              <a:rPr lang="en-US" dirty="0" smtClean="0"/>
              <a:t>What about twenty values?</a:t>
            </a:r>
          </a:p>
          <a:p>
            <a:pPr lvl="1"/>
            <a:r>
              <a:rPr lang="en-US" dirty="0" smtClean="0"/>
              <a:t>We would need nineteen Boolean expressions, with nineteen conditions each</a:t>
            </a:r>
          </a:p>
          <a:p>
            <a:r>
              <a:rPr lang="en-US" dirty="0" smtClean="0"/>
              <a:t>There has to be a better way!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85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Functions</a:t>
            </a:r>
          </a:p>
          <a:p>
            <a:pPr lvl="1"/>
            <a:r>
              <a:rPr lang="en-US" sz="3200" dirty="0" smtClean="0"/>
              <a:t>Returning values</a:t>
            </a:r>
          </a:p>
          <a:p>
            <a:pPr lvl="1"/>
            <a:r>
              <a:rPr lang="en-US" sz="3200" dirty="0" smtClean="0"/>
              <a:t>Matching parameters</a:t>
            </a:r>
          </a:p>
          <a:p>
            <a:pPr lvl="1"/>
            <a:r>
              <a:rPr lang="en-US" sz="3200" dirty="0" smtClean="0"/>
              <a:t>Matching return assignments</a:t>
            </a:r>
            <a:endParaRPr lang="en-US" sz="3200" dirty="0"/>
          </a:p>
          <a:p>
            <a:r>
              <a:rPr lang="en-US" dirty="0" smtClean="0"/>
              <a:t>Mutability</a:t>
            </a:r>
          </a:p>
          <a:p>
            <a:pPr lvl="1"/>
            <a:r>
              <a:rPr lang="en-US" dirty="0" smtClean="0"/>
              <a:t>Immutability</a:t>
            </a:r>
          </a:p>
          <a:p>
            <a:pPr lvl="1"/>
            <a:r>
              <a:rPr lang="en-US" dirty="0" smtClean="0"/>
              <a:t>Effect on functions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11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2: 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7118" cy="4156799"/>
          </a:xfrm>
        </p:spPr>
        <p:txBody>
          <a:bodyPr/>
          <a:lstStyle/>
          <a:p>
            <a:r>
              <a:rPr lang="en-US" dirty="0"/>
              <a:t>We can avoid the redundant tests of the previous algorithm </a:t>
            </a:r>
            <a:r>
              <a:rPr lang="en-US" dirty="0" smtClean="0"/>
              <a:t>by using </a:t>
            </a:r>
            <a:r>
              <a:rPr lang="en-US" dirty="0"/>
              <a:t>a </a:t>
            </a:r>
            <a:r>
              <a:rPr lang="en-US" b="1" i="1" dirty="0"/>
              <a:t>decision </a:t>
            </a:r>
            <a:r>
              <a:rPr lang="en-US" b="1" i="1" dirty="0" smtClean="0"/>
              <a:t>tree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Suppose </a:t>
            </a:r>
            <a:r>
              <a:rPr lang="en-US" dirty="0"/>
              <a:t>we start </a:t>
            </a:r>
            <a:r>
              <a:rPr lang="en-US" dirty="0" smtClean="0"/>
              <a:t>with checking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x1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x2</a:t>
            </a:r>
            <a:endParaRPr lang="en-US" dirty="0"/>
          </a:p>
          <a:p>
            <a:pPr lvl="1"/>
            <a:r>
              <a:rPr lang="en-US" dirty="0" smtClean="0"/>
              <a:t>This </a:t>
            </a:r>
            <a:r>
              <a:rPr lang="en-US" dirty="0"/>
              <a:t>knocks either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x1</a:t>
            </a:r>
            <a:r>
              <a:rPr lang="en-US" dirty="0"/>
              <a:t> 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x2</a:t>
            </a:r>
            <a:r>
              <a:rPr lang="en-US" dirty="0"/>
              <a:t> out of </a:t>
            </a:r>
            <a:r>
              <a:rPr lang="en-US" dirty="0" smtClean="0"/>
              <a:t>the </a:t>
            </a:r>
            <a:br>
              <a:rPr lang="en-US" dirty="0" smtClean="0"/>
            </a:br>
            <a:r>
              <a:rPr lang="en-US" dirty="0" smtClean="0"/>
              <a:t>running to </a:t>
            </a:r>
            <a:r>
              <a:rPr lang="en-US" dirty="0"/>
              <a:t>be the </a:t>
            </a:r>
            <a:r>
              <a:rPr lang="en-US" dirty="0" smtClean="0"/>
              <a:t>maximum value</a:t>
            </a:r>
            <a:endParaRPr lang="en-US" dirty="0"/>
          </a:p>
          <a:p>
            <a:pPr lvl="1"/>
            <a:r>
              <a:rPr lang="en-US" dirty="0"/>
              <a:t>If the condition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, </a:t>
            </a:r>
            <a:r>
              <a:rPr lang="en-US" dirty="0" smtClean="0"/>
              <a:t>then we move on to </a:t>
            </a:r>
            <a:br>
              <a:rPr lang="en-US" dirty="0" smtClean="0"/>
            </a:br>
            <a:r>
              <a:rPr lang="en-US" dirty="0" smtClean="0"/>
              <a:t>check whether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x1</a:t>
            </a:r>
            <a:r>
              <a:rPr lang="en-US" dirty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x3 </a:t>
            </a:r>
            <a:r>
              <a:rPr lang="en-US" dirty="0"/>
              <a:t>is larger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72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Box 145"/>
          <p:cNvSpPr txBox="1"/>
          <p:nvPr/>
        </p:nvSpPr>
        <p:spPr>
          <a:xfrm>
            <a:off x="7425835" y="3419084"/>
            <a:ext cx="11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FALSE</a:t>
            </a:r>
            <a:endParaRPr lang="en-US" sz="1400" b="1" dirty="0"/>
          </a:p>
        </p:txBody>
      </p:sp>
      <p:sp>
        <p:nvSpPr>
          <p:cNvPr id="102" name="TextBox 101"/>
          <p:cNvSpPr txBox="1"/>
          <p:nvPr/>
        </p:nvSpPr>
        <p:spPr>
          <a:xfrm flipH="1">
            <a:off x="550153" y="3419723"/>
            <a:ext cx="11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TRUE</a:t>
            </a:r>
            <a:endParaRPr lang="en-US" sz="1400" b="1" dirty="0"/>
          </a:p>
        </p:txBody>
      </p:sp>
      <p:sp>
        <p:nvSpPr>
          <p:cNvPr id="144" name="TextBox 143"/>
          <p:cNvSpPr txBox="1"/>
          <p:nvPr/>
        </p:nvSpPr>
        <p:spPr>
          <a:xfrm flipH="1">
            <a:off x="5122153" y="3418693"/>
            <a:ext cx="11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TRUE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354427" y="2753001"/>
            <a:ext cx="11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FALSE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 flipH="1">
            <a:off x="2654300" y="2750270"/>
            <a:ext cx="11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TRUE</a:t>
            </a:r>
            <a:endParaRPr lang="en-US" sz="1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2: Decision Tree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12" name="Rounded Rectangle 11"/>
          <p:cNvSpPr/>
          <p:nvPr/>
        </p:nvSpPr>
        <p:spPr>
          <a:xfrm>
            <a:off x="328644" y="1833175"/>
            <a:ext cx="1957356" cy="4966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Start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43" idx="4"/>
            <a:endCxn id="14" idx="0"/>
          </p:cNvCxnSpPr>
          <p:nvPr/>
        </p:nvCxnSpPr>
        <p:spPr>
          <a:xfrm>
            <a:off x="4572000" y="2335470"/>
            <a:ext cx="0" cy="38992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lowchart: Decision 13"/>
          <p:cNvSpPr/>
          <p:nvPr/>
        </p:nvSpPr>
        <p:spPr>
          <a:xfrm>
            <a:off x="3689777" y="2725390"/>
            <a:ext cx="1764446" cy="666885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x1 &gt;= x2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858000" y="3055206"/>
            <a:ext cx="0" cy="35832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4" idx="3"/>
          </p:cNvCxnSpPr>
          <p:nvPr/>
        </p:nvCxnSpPr>
        <p:spPr>
          <a:xfrm>
            <a:off x="5454223" y="3058833"/>
            <a:ext cx="14037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51" idx="0"/>
          </p:cNvCxnSpPr>
          <p:nvPr/>
        </p:nvCxnSpPr>
        <p:spPr>
          <a:xfrm>
            <a:off x="2286000" y="3056100"/>
            <a:ext cx="0" cy="33617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1"/>
          </p:cNvCxnSpPr>
          <p:nvPr/>
        </p:nvCxnSpPr>
        <p:spPr>
          <a:xfrm flipH="1">
            <a:off x="2286000" y="3058833"/>
            <a:ext cx="14037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874221" y="3419888"/>
            <a:ext cx="11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FALSE</a:t>
            </a:r>
            <a:endParaRPr lang="en-US" sz="1400" b="1" dirty="0"/>
          </a:p>
        </p:txBody>
      </p:sp>
      <p:sp>
        <p:nvSpPr>
          <p:cNvPr id="51" name="Flowchart: Decision 50"/>
          <p:cNvSpPr/>
          <p:nvPr/>
        </p:nvSpPr>
        <p:spPr>
          <a:xfrm>
            <a:off x="1403777" y="3392277"/>
            <a:ext cx="1764446" cy="666885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x1 &gt;= x3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787772" y="3726803"/>
            <a:ext cx="0" cy="31743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51" idx="3"/>
          </p:cNvCxnSpPr>
          <p:nvPr/>
        </p:nvCxnSpPr>
        <p:spPr>
          <a:xfrm flipV="1">
            <a:off x="3168223" y="3724353"/>
            <a:ext cx="619549" cy="13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Flowchart: Decision 58"/>
          <p:cNvSpPr/>
          <p:nvPr/>
        </p:nvSpPr>
        <p:spPr>
          <a:xfrm>
            <a:off x="5975777" y="3392424"/>
            <a:ext cx="1764446" cy="666885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x2 &gt;= x3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857673" y="4044241"/>
            <a:ext cx="1664208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maximum = x3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8351579" y="3728127"/>
            <a:ext cx="0" cy="33344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59" idx="3"/>
          </p:cNvCxnSpPr>
          <p:nvPr/>
        </p:nvCxnSpPr>
        <p:spPr>
          <a:xfrm>
            <a:off x="7740223" y="3725867"/>
            <a:ext cx="616188" cy="22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5329881" y="3727736"/>
            <a:ext cx="0" cy="33344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5326521" y="3721608"/>
            <a:ext cx="649256" cy="11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757881" y="3726385"/>
            <a:ext cx="0" cy="33344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51" idx="1"/>
          </p:cNvCxnSpPr>
          <p:nvPr/>
        </p:nvCxnSpPr>
        <p:spPr>
          <a:xfrm flipH="1">
            <a:off x="757881" y="3725720"/>
            <a:ext cx="645896" cy="2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193526" y="4084433"/>
            <a:ext cx="1659658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maximum = x1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7425835" y="4061573"/>
            <a:ext cx="1664208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maximum = x3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22119" y="4063208"/>
            <a:ext cx="1664208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maximum = x2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757881" y="4581053"/>
            <a:ext cx="1" cy="278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757882" y="4859971"/>
            <a:ext cx="30298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3787608" y="4540861"/>
            <a:ext cx="164" cy="321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5326520" y="4581053"/>
            <a:ext cx="1" cy="268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5326521" y="4850051"/>
            <a:ext cx="30298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8360366" y="4547623"/>
            <a:ext cx="0" cy="3083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2261616" y="5327589"/>
            <a:ext cx="457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2271140" y="4866511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6841466" y="4850884"/>
            <a:ext cx="0" cy="47670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endCxn id="163" idx="0"/>
          </p:cNvCxnSpPr>
          <p:nvPr/>
        </p:nvCxnSpPr>
        <p:spPr>
          <a:xfrm>
            <a:off x="4584700" y="5327589"/>
            <a:ext cx="0" cy="33617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Rounded Rectangle 162"/>
          <p:cNvSpPr/>
          <p:nvPr/>
        </p:nvSpPr>
        <p:spPr>
          <a:xfrm>
            <a:off x="3606022" y="5663766"/>
            <a:ext cx="1957356" cy="4966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End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3" name="Flowchart: Data 42"/>
          <p:cNvSpPr/>
          <p:nvPr/>
        </p:nvSpPr>
        <p:spPr>
          <a:xfrm>
            <a:off x="2924580" y="1827501"/>
            <a:ext cx="3294840" cy="507969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Get the 3 numbers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stCxn id="12" idx="3"/>
            <a:endCxn id="43" idx="2"/>
          </p:cNvCxnSpPr>
          <p:nvPr/>
        </p:nvCxnSpPr>
        <p:spPr>
          <a:xfrm>
            <a:off x="2286000" y="2081485"/>
            <a:ext cx="968064" cy="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16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/>
      <p:bldP spid="102" grpId="0"/>
      <p:bldP spid="144" grpId="0"/>
      <p:bldP spid="24" grpId="0"/>
      <p:bldP spid="27" grpId="0"/>
      <p:bldP spid="14" grpId="0" animBg="1"/>
      <p:bldP spid="49" grpId="0"/>
      <p:bldP spid="51" grpId="0" animBg="1"/>
      <p:bldP spid="59" grpId="0" animBg="1"/>
      <p:bldP spid="66" grpId="0" animBg="1"/>
      <p:bldP spid="103" grpId="0" animBg="1"/>
      <p:bldP spid="104" grpId="0" animBg="1"/>
      <p:bldP spid="105" grpId="0" animBg="1"/>
      <p:bldP spid="163" grpId="0" animBg="1"/>
      <p:bldP spid="4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2: Decision Tree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Here’s the code for the previous flowchart</a:t>
            </a:r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x1 &gt;= x2: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x1 &gt;= x3: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max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x1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maximum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x3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x2 &gt;= x3: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max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x2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max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99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2: (Dis)advantages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approach makes exactly two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comparisons between the three variables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this approach is more complicated than the first</a:t>
            </a:r>
          </a:p>
          <a:p>
            <a:pPr lvl="1"/>
            <a:r>
              <a:rPr lang="en-US" dirty="0"/>
              <a:t>To find the max of </a:t>
            </a:r>
            <a:r>
              <a:rPr lang="en-US" u="sng" dirty="0"/>
              <a:t>four</a:t>
            </a:r>
            <a:r>
              <a:rPr lang="en-US" dirty="0"/>
              <a:t> values you’d need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/>
              <a:t>nested </a:t>
            </a:r>
            <a:r>
              <a:rPr lang="en-US" u="sng" dirty="0"/>
              <a:t>three</a:t>
            </a:r>
            <a:r>
              <a:rPr lang="en-US" dirty="0"/>
              <a:t> levels deep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eight</a:t>
            </a:r>
            <a:r>
              <a:rPr lang="en-US" dirty="0" smtClean="0"/>
              <a:t> </a:t>
            </a:r>
            <a:r>
              <a:rPr lang="en-US" dirty="0"/>
              <a:t>assignment </a:t>
            </a:r>
            <a:r>
              <a:rPr lang="en-US" dirty="0" smtClean="0"/>
              <a:t>statements</a:t>
            </a:r>
          </a:p>
          <a:p>
            <a:pPr lvl="1"/>
            <a:r>
              <a:rPr lang="en-US" dirty="0" smtClean="0"/>
              <a:t>This isn’t much better than the last method!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60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3: Sequential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45424" cy="41567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How would </a:t>
            </a:r>
            <a:r>
              <a:rPr lang="en-US" b="1" i="1" dirty="0" smtClean="0"/>
              <a:t>you</a:t>
            </a:r>
            <a:r>
              <a:rPr lang="en-US" dirty="0" smtClean="0"/>
              <a:t> </a:t>
            </a:r>
            <a:r>
              <a:rPr lang="en-US" dirty="0"/>
              <a:t>solve the </a:t>
            </a:r>
            <a:r>
              <a:rPr lang="en-US" dirty="0" smtClean="0"/>
              <a:t>problem?</a:t>
            </a:r>
            <a:endParaRPr lang="en-US" dirty="0"/>
          </a:p>
          <a:p>
            <a:pPr lvl="3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Since you’re not a computer, you could look </a:t>
            </a:r>
            <a:r>
              <a:rPr lang="en-US" dirty="0"/>
              <a:t>at three numbers and </a:t>
            </a:r>
            <a:r>
              <a:rPr lang="en-US" dirty="0" smtClean="0"/>
              <a:t>know </a:t>
            </a:r>
            <a:r>
              <a:rPr lang="en-US" dirty="0"/>
              <a:t>which is the </a:t>
            </a:r>
            <a:r>
              <a:rPr lang="en-US" dirty="0" smtClean="0"/>
              <a:t>largest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But </a:t>
            </a:r>
            <a:r>
              <a:rPr lang="en-US" dirty="0"/>
              <a:t>what if </a:t>
            </a:r>
            <a:r>
              <a:rPr lang="en-US" dirty="0" smtClean="0"/>
              <a:t>there were one </a:t>
            </a:r>
            <a:r>
              <a:rPr lang="en-US" dirty="0"/>
              <a:t>hundred numbers?</a:t>
            </a:r>
          </a:p>
          <a:p>
            <a:pPr lvl="3"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One </a:t>
            </a:r>
            <a:r>
              <a:rPr lang="en-US" dirty="0"/>
              <a:t>strategy </a:t>
            </a:r>
            <a:r>
              <a:rPr lang="en-US" dirty="0" smtClean="0"/>
              <a:t>is </a:t>
            </a:r>
            <a:r>
              <a:rPr lang="en-US" dirty="0"/>
              <a:t>to scan </a:t>
            </a:r>
            <a:r>
              <a:rPr lang="en-US" dirty="0" smtClean="0"/>
              <a:t>the </a:t>
            </a:r>
            <a:r>
              <a:rPr lang="en-US" dirty="0"/>
              <a:t>list </a:t>
            </a:r>
            <a:r>
              <a:rPr lang="en-US" dirty="0" smtClean="0"/>
              <a:t>for </a:t>
            </a:r>
            <a:r>
              <a:rPr lang="en-US" dirty="0"/>
              <a:t>a big </a:t>
            </a:r>
            <a:r>
              <a:rPr lang="en-US" dirty="0" smtClean="0"/>
              <a:t>number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When </a:t>
            </a:r>
            <a:r>
              <a:rPr lang="en-US" dirty="0"/>
              <a:t>one is found, mark it, and continue </a:t>
            </a:r>
            <a:r>
              <a:rPr lang="en-US" dirty="0" smtClean="0"/>
              <a:t>looking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If </a:t>
            </a:r>
            <a:r>
              <a:rPr lang="en-US" dirty="0"/>
              <a:t>you find a larger value, mark it, erase the previous mark, and continue </a:t>
            </a:r>
            <a:r>
              <a:rPr lang="en-US" dirty="0" smtClean="0"/>
              <a:t>looking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60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3: Sequential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>
            <a:off x="1235587" y="3170411"/>
            <a:ext cx="1957356" cy="4966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Start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5" idx="0"/>
            <a:endCxn id="31" idx="4"/>
          </p:cNvCxnSpPr>
          <p:nvPr/>
        </p:nvCxnSpPr>
        <p:spPr>
          <a:xfrm flipV="1">
            <a:off x="2214265" y="2425817"/>
            <a:ext cx="422" cy="74459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457468" y="1923523"/>
            <a:ext cx="1759325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maximum = x1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9" idx="2"/>
          </p:cNvCxnSpPr>
          <p:nvPr/>
        </p:nvCxnSpPr>
        <p:spPr>
          <a:xfrm flipH="1">
            <a:off x="5334571" y="2420143"/>
            <a:ext cx="2560" cy="33169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lowchart: Decision 16"/>
          <p:cNvSpPr/>
          <p:nvPr/>
        </p:nvSpPr>
        <p:spPr>
          <a:xfrm>
            <a:off x="4452346" y="2751836"/>
            <a:ext cx="1764446" cy="666885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x2 &gt; maximum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80364" y="3418721"/>
            <a:ext cx="759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FALSE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585178" y="2721011"/>
            <a:ext cx="87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TRUE</a:t>
            </a:r>
            <a:endParaRPr lang="en-US" sz="1400" b="1" dirty="0"/>
          </a:p>
        </p:txBody>
      </p:sp>
      <p:cxnSp>
        <p:nvCxnSpPr>
          <p:cNvPr id="20" name="Straight Arrow Connector 19"/>
          <p:cNvCxnSpPr>
            <a:endCxn id="33" idx="0"/>
          </p:cNvCxnSpPr>
          <p:nvPr/>
        </p:nvCxnSpPr>
        <p:spPr>
          <a:xfrm>
            <a:off x="7858499" y="3080214"/>
            <a:ext cx="0" cy="49311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2"/>
            <a:endCxn id="38" idx="0"/>
          </p:cNvCxnSpPr>
          <p:nvPr/>
        </p:nvCxnSpPr>
        <p:spPr>
          <a:xfrm>
            <a:off x="5334569" y="3418721"/>
            <a:ext cx="5122" cy="95820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7" idx="3"/>
          </p:cNvCxnSpPr>
          <p:nvPr/>
        </p:nvCxnSpPr>
        <p:spPr>
          <a:xfrm>
            <a:off x="6216792" y="3085279"/>
            <a:ext cx="16417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030198" y="3573332"/>
            <a:ext cx="1656602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maximum = x2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33" idx="1"/>
          </p:cNvCxnSpPr>
          <p:nvPr/>
        </p:nvCxnSpPr>
        <p:spPr>
          <a:xfrm flipH="1">
            <a:off x="5334570" y="3821642"/>
            <a:ext cx="1695628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Flowchart: Decision 37"/>
          <p:cNvSpPr/>
          <p:nvPr/>
        </p:nvSpPr>
        <p:spPr>
          <a:xfrm>
            <a:off x="4457468" y="4376928"/>
            <a:ext cx="1764446" cy="666885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x3 &gt; maximum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80364" y="5077402"/>
            <a:ext cx="759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FALSE</a:t>
            </a:r>
            <a:endParaRPr lang="en-US" sz="1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590300" y="4346103"/>
            <a:ext cx="87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TRUE</a:t>
            </a:r>
            <a:endParaRPr lang="en-US" sz="1400" b="1" dirty="0"/>
          </a:p>
        </p:txBody>
      </p:sp>
      <p:cxnSp>
        <p:nvCxnSpPr>
          <p:cNvPr id="41" name="Straight Arrow Connector 40"/>
          <p:cNvCxnSpPr>
            <a:endCxn id="44" idx="0"/>
          </p:cNvCxnSpPr>
          <p:nvPr/>
        </p:nvCxnSpPr>
        <p:spPr>
          <a:xfrm>
            <a:off x="7858499" y="4715435"/>
            <a:ext cx="0" cy="48298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8" idx="2"/>
            <a:endCxn id="48" idx="0"/>
          </p:cNvCxnSpPr>
          <p:nvPr/>
        </p:nvCxnSpPr>
        <p:spPr>
          <a:xfrm>
            <a:off x="5339691" y="5043813"/>
            <a:ext cx="1" cy="75957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8" idx="3"/>
          </p:cNvCxnSpPr>
          <p:nvPr/>
        </p:nvCxnSpPr>
        <p:spPr>
          <a:xfrm flipV="1">
            <a:off x="6221914" y="4710370"/>
            <a:ext cx="161656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030198" y="5198424"/>
            <a:ext cx="1656602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maximum </a:t>
            </a:r>
            <a:r>
              <a:rPr lang="en-US" b="1" dirty="0" smtClean="0">
                <a:solidFill>
                  <a:schemeClr val="tx1"/>
                </a:solidFill>
              </a:rPr>
              <a:t>= x3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>
            <a:stCxn id="44" idx="1"/>
          </p:cNvCxnSpPr>
          <p:nvPr/>
        </p:nvCxnSpPr>
        <p:spPr>
          <a:xfrm flipH="1">
            <a:off x="5339692" y="5446734"/>
            <a:ext cx="1690506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4361014" y="5803392"/>
            <a:ext cx="1957356" cy="4966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End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31" idx="5"/>
            <a:endCxn id="9" idx="1"/>
          </p:cNvCxnSpPr>
          <p:nvPr/>
        </p:nvCxnSpPr>
        <p:spPr>
          <a:xfrm>
            <a:off x="3532623" y="2171833"/>
            <a:ext cx="924845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Flowchart: Data 30"/>
          <p:cNvSpPr/>
          <p:nvPr/>
        </p:nvSpPr>
        <p:spPr>
          <a:xfrm>
            <a:off x="567267" y="1917848"/>
            <a:ext cx="3294840" cy="507969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Get the 3 numbers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01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/>
      <p:bldP spid="19" grpId="0"/>
      <p:bldP spid="33" grpId="0" animBg="1"/>
      <p:bldP spid="38" grpId="0" animBg="1"/>
      <p:bldP spid="39" grpId="0"/>
      <p:bldP spid="40" grpId="0"/>
      <p:bldP spid="44" grpId="0" animBg="1"/>
      <p:bldP spid="48" grpId="0" animBg="1"/>
      <p:bldP spid="3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26364"/>
            <a:ext cx="9144000" cy="1143000"/>
          </a:xfrm>
        </p:spPr>
        <p:txBody>
          <a:bodyPr/>
          <a:lstStyle/>
          <a:p>
            <a:r>
              <a:rPr lang="en-US" dirty="0" smtClean="0"/>
              <a:t>Strategy 3: Sequential Processing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idea can be easily done in Python code</a:t>
            </a:r>
            <a:endParaRPr lang="en-US" dirty="0"/>
          </a:p>
          <a:p>
            <a:pPr marL="457200" lvl="1" indent="0">
              <a:buNone/>
            </a:pPr>
            <a:endParaRPr lang="en-US" sz="20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 = x1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x2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maximum = x2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x3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maximum = x3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292207" y="3312938"/>
            <a:ext cx="275122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do we use two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statements?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836" y="4574810"/>
            <a:ext cx="403796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would happen if we used an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if-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statement?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7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3: Sequential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636"/>
            <a:ext cx="8491728" cy="4156799"/>
          </a:xfrm>
        </p:spPr>
        <p:txBody>
          <a:bodyPr/>
          <a:lstStyle/>
          <a:p>
            <a:r>
              <a:rPr lang="en-US" dirty="0"/>
              <a:t>This process is </a:t>
            </a:r>
            <a:r>
              <a:rPr lang="en-US" dirty="0" smtClean="0"/>
              <a:t>pretty repetitive</a:t>
            </a:r>
          </a:p>
          <a:p>
            <a:pPr lvl="1"/>
            <a:r>
              <a:rPr lang="en-US" sz="3200" dirty="0" smtClean="0"/>
              <a:t>Which means we could use a loop!</a:t>
            </a:r>
            <a:endParaRPr lang="en-US" sz="3200" dirty="0"/>
          </a:p>
          <a:p>
            <a:r>
              <a:rPr lang="en-US" dirty="0" smtClean="0"/>
              <a:t>We would repeat the following steps:</a:t>
            </a:r>
          </a:p>
          <a:p>
            <a:pPr marL="1371600" lvl="2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Prompt </a:t>
            </a:r>
            <a:r>
              <a:rPr lang="en-US" sz="2800" dirty="0"/>
              <a:t>the user for a </a:t>
            </a:r>
            <a:r>
              <a:rPr lang="en-US" sz="2800" dirty="0" smtClean="0"/>
              <a:t>number</a:t>
            </a:r>
          </a:p>
          <a:p>
            <a:pPr marL="1371600" lvl="2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Compare </a:t>
            </a:r>
            <a:r>
              <a:rPr lang="en-US" sz="2800" dirty="0"/>
              <a:t>it to </a:t>
            </a:r>
            <a:r>
              <a:rPr lang="en-US" sz="2800" dirty="0" smtClean="0"/>
              <a:t>the current maximum</a:t>
            </a:r>
          </a:p>
          <a:p>
            <a:pPr marL="1371600" lvl="2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If it </a:t>
            </a:r>
            <a:r>
              <a:rPr lang="en-US" sz="2800" dirty="0"/>
              <a:t>is larger, </a:t>
            </a:r>
            <a:r>
              <a:rPr lang="en-US" sz="2800" dirty="0" smtClean="0"/>
              <a:t>update </a:t>
            </a:r>
            <a:r>
              <a:rPr lang="en-US" sz="2800" dirty="0"/>
              <a:t>the max </a:t>
            </a:r>
            <a:r>
              <a:rPr lang="en-US" sz="2800" dirty="0" smtClean="0"/>
              <a:t>value</a:t>
            </a:r>
          </a:p>
          <a:p>
            <a:pPr lvl="1"/>
            <a:r>
              <a:rPr lang="en-US" dirty="0" smtClean="0"/>
              <a:t>Repeat until the user is done entering numbers</a:t>
            </a:r>
            <a:endParaRPr lang="en-US" dirty="0"/>
          </a:p>
          <a:p>
            <a:pPr lvl="3"/>
            <a:endParaRPr lang="en-US" sz="1100" dirty="0" smtClean="0"/>
          </a:p>
          <a:p>
            <a:r>
              <a:rPr lang="en-US" dirty="0" smtClean="0"/>
              <a:t>Or combine it with a list of given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04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 smtClean="0"/>
              <a:t>Strategy 4: Take Advantage of Python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has a built-in function called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max</a:t>
            </a:r>
          </a:p>
          <a:p>
            <a:pPr lvl="1"/>
            <a:r>
              <a:rPr lang="en-US" dirty="0"/>
              <a:t>It takes in </a:t>
            </a:r>
            <a:r>
              <a:rPr lang="en-US" dirty="0" smtClean="0"/>
              <a:t>numbers </a:t>
            </a:r>
            <a:r>
              <a:rPr lang="en-US" dirty="0"/>
              <a:t>and returns the </a:t>
            </a:r>
            <a:r>
              <a:rPr lang="en-US" dirty="0" smtClean="0"/>
              <a:t>max value</a:t>
            </a:r>
          </a:p>
          <a:p>
            <a:pPr lvl="3"/>
            <a:endParaRPr lang="en-US" sz="10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getting input goes here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maximum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(x1, x2, x3)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largest value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maximum)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This </a:t>
            </a:r>
            <a:r>
              <a:rPr lang="en-US" dirty="0"/>
              <a:t>is why we called our variable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maximum</a:t>
            </a:r>
            <a:r>
              <a:rPr lang="en-US" dirty="0"/>
              <a:t>” instead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/>
              <a:t> </a:t>
            </a:r>
            <a:r>
              <a:rPr lang="en-US" dirty="0" smtClean="0"/>
              <a:t>– because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/>
              <a:t> is </a:t>
            </a:r>
            <a:r>
              <a:rPr lang="en-US" dirty="0" smtClean="0"/>
              <a:t>already defined!</a:t>
            </a:r>
            <a:endParaRPr lang="en-US" dirty="0"/>
          </a:p>
          <a:p>
            <a:endParaRPr lang="en-US" dirty="0"/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22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6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29662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being</a:t>
            </a:r>
            <a:r>
              <a:rPr lang="en-US" b="1" i="1" dirty="0" smtClean="0"/>
              <a:t> modular </a:t>
            </a:r>
            <a:r>
              <a:rPr lang="en-US" dirty="0" smtClean="0"/>
              <a:t>means that it is:</a:t>
            </a:r>
          </a:p>
          <a:p>
            <a:r>
              <a:rPr lang="en-US" dirty="0" smtClean="0"/>
              <a:t>Made up of individual pieces (modules)</a:t>
            </a:r>
          </a:p>
          <a:p>
            <a:pPr lvl="1"/>
            <a:r>
              <a:rPr lang="en-US" dirty="0" smtClean="0"/>
              <a:t>That can be changed or replaced</a:t>
            </a:r>
          </a:p>
          <a:p>
            <a:pPr lvl="1"/>
            <a:r>
              <a:rPr lang="en-US" dirty="0" smtClean="0"/>
              <a:t>Without affecting the rest of the system</a:t>
            </a:r>
          </a:p>
          <a:p>
            <a:pPr lvl="3"/>
            <a:endParaRPr lang="en-US" dirty="0"/>
          </a:p>
          <a:p>
            <a:r>
              <a:rPr lang="en-US" dirty="0" smtClean="0"/>
              <a:t>So if we replace or change one function, the rest should still work, even after the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66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modularity, you can also reuse </a:t>
            </a:r>
            <a:br>
              <a:rPr lang="en-US" dirty="0" smtClean="0"/>
            </a:br>
            <a:r>
              <a:rPr lang="en-US" dirty="0" smtClean="0"/>
              <a:t>and repurpose your code</a:t>
            </a:r>
          </a:p>
          <a:p>
            <a:pPr lvl="3"/>
            <a:endParaRPr lang="en-US" dirty="0"/>
          </a:p>
          <a:p>
            <a:r>
              <a:rPr lang="en-US" dirty="0" smtClean="0"/>
              <a:t>What are some pieces of code you’ve </a:t>
            </a:r>
            <a:br>
              <a:rPr lang="en-US" dirty="0" smtClean="0"/>
            </a:br>
            <a:r>
              <a:rPr lang="en-US" dirty="0" smtClean="0"/>
              <a:t>had to write multiple times?</a:t>
            </a:r>
          </a:p>
          <a:p>
            <a:pPr lvl="1"/>
            <a:r>
              <a:rPr lang="en-US" dirty="0" smtClean="0"/>
              <a:t>Getting input between some min and max</a:t>
            </a:r>
          </a:p>
          <a:p>
            <a:pPr lvl="1"/>
            <a:r>
              <a:rPr lang="en-US" dirty="0" smtClean="0"/>
              <a:t>Using a sentinel loop to create a list</a:t>
            </a:r>
          </a:p>
          <a:p>
            <a:pPr lvl="1"/>
            <a:r>
              <a:rPr lang="en-US" dirty="0" smtClean="0"/>
              <a:t>What else?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06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and Program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 far, functions have been used as a mechanism for reducing code </a:t>
            </a:r>
            <a:r>
              <a:rPr lang="en-US" altLang="en-US" dirty="0" smtClean="0"/>
              <a:t>duplication</a:t>
            </a:r>
            <a:endParaRPr lang="en-US" altLang="en-US" dirty="0"/>
          </a:p>
          <a:p>
            <a:pPr eaLnBrk="1" hangingPunct="1"/>
            <a:r>
              <a:rPr lang="en-US" altLang="en-US" dirty="0"/>
              <a:t>Another reason to use functions is to make your programs more </a:t>
            </a:r>
            <a:r>
              <a:rPr lang="en-US" altLang="en-US" dirty="0" smtClean="0"/>
              <a:t>modular</a:t>
            </a:r>
            <a:endParaRPr lang="en-US" altLang="en-US" dirty="0"/>
          </a:p>
          <a:p>
            <a:pPr lvl="3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As </a:t>
            </a:r>
            <a:r>
              <a:rPr lang="en-US" altLang="en-US" dirty="0"/>
              <a:t>the algorithms you design get increasingly complex, it gets more and more difficult to make sense out of the </a:t>
            </a:r>
            <a:r>
              <a:rPr lang="en-US" altLang="en-US" dirty="0" smtClean="0"/>
              <a:t>programs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47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 and Program Structure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One option to handle this complexity is to break it down into smaller pieces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Each piece makes sense on their own</a:t>
            </a:r>
          </a:p>
          <a:p>
            <a:pPr eaLnBrk="1" hangingPunct="1"/>
            <a:r>
              <a:rPr lang="en-US" altLang="en-US" dirty="0" smtClean="0"/>
              <a:t>You can easily combine them together to form the complete program</a:t>
            </a:r>
          </a:p>
        </p:txBody>
      </p:sp>
    </p:spTree>
    <p:extLst>
      <p:ext uri="{BB962C8B-B14F-4D97-AF65-F5344CB8AC3E}">
        <p14:creationId xmlns:p14="http://schemas.microsoft.com/office/powerpoint/2010/main" val="15269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Design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41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Vending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write a program that simulates a vending machine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How do we even start!?</a:t>
            </a:r>
            <a:endParaRPr lang="en-US" dirty="0" smtClean="0"/>
          </a:p>
          <a:p>
            <a:r>
              <a:rPr lang="en-US" dirty="0" smtClean="0"/>
              <a:t>With questions:</a:t>
            </a:r>
            <a:endParaRPr lang="en-US" dirty="0"/>
          </a:p>
          <a:p>
            <a:pPr lvl="1"/>
            <a:r>
              <a:rPr lang="en-US" dirty="0" smtClean="0"/>
              <a:t>What things do we want our</a:t>
            </a:r>
            <a:br>
              <a:rPr lang="en-US" dirty="0" smtClean="0"/>
            </a:br>
            <a:r>
              <a:rPr lang="en-US" dirty="0" smtClean="0"/>
              <a:t>program to be able to do?</a:t>
            </a:r>
          </a:p>
          <a:p>
            <a:pPr lvl="1"/>
            <a:r>
              <a:rPr lang="en-US" dirty="0" smtClean="0"/>
              <a:t>What info does it need?</a:t>
            </a:r>
          </a:p>
          <a:p>
            <a:pPr lvl="1"/>
            <a:r>
              <a:rPr lang="en-US" dirty="0" smtClean="0"/>
              <a:t>How will we store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wikimedia.org</a:t>
            </a:r>
            <a:endParaRPr lang="en-US" sz="900" dirty="0"/>
          </a:p>
        </p:txBody>
      </p:sp>
      <p:pic>
        <p:nvPicPr>
          <p:cNvPr id="1028" name="Picture 4" descr="https://upload.wikimedia.org/wikipedia/commons/thumb/9/98/Snack_machine_3538.JPG/640px-Snack_machine_353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6" r="17036"/>
          <a:stretch/>
        </p:blipFill>
        <p:spPr bwMode="auto">
          <a:xfrm>
            <a:off x="5750350" y="2979508"/>
            <a:ext cx="3176833" cy="342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59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40885" cy="4517689"/>
          </a:xfrm>
        </p:spPr>
        <p:txBody>
          <a:bodyPr/>
          <a:lstStyle/>
          <a:p>
            <a:r>
              <a:rPr lang="en-US" dirty="0" smtClean="0"/>
              <a:t>Homework 5 </a:t>
            </a:r>
            <a:r>
              <a:rPr lang="en-US" dirty="0" smtClean="0"/>
              <a:t>is/was </a:t>
            </a:r>
            <a:r>
              <a:rPr lang="en-US" dirty="0" smtClean="0"/>
              <a:t>due Wednesday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Homework </a:t>
            </a:r>
            <a:r>
              <a:rPr lang="en-US" dirty="0" smtClean="0"/>
              <a:t>6 does </a:t>
            </a:r>
            <a:r>
              <a:rPr lang="en-US" u="sng" dirty="0" smtClean="0"/>
              <a:t>not</a:t>
            </a:r>
            <a:r>
              <a:rPr lang="en-US" dirty="0" smtClean="0"/>
              <a:t> come out this week</a:t>
            </a:r>
          </a:p>
          <a:p>
            <a:pPr lvl="1"/>
            <a:r>
              <a:rPr lang="en-US" dirty="0" smtClean="0"/>
              <a:t>It will come out the night of October 20th</a:t>
            </a:r>
          </a:p>
          <a:p>
            <a:pPr lvl="3"/>
            <a:endParaRPr lang="en-US" dirty="0"/>
          </a:p>
          <a:p>
            <a:r>
              <a:rPr lang="en-US" dirty="0" smtClean="0"/>
              <a:t>The midterm exam is when?</a:t>
            </a:r>
          </a:p>
          <a:p>
            <a:pPr lvl="1"/>
            <a:r>
              <a:rPr lang="en-US" dirty="0" smtClean="0"/>
              <a:t>During class on October 19th and 20th</a:t>
            </a:r>
            <a:r>
              <a:rPr lang="en-US" dirty="0" smtClean="0"/>
              <a:t>!</a:t>
            </a:r>
          </a:p>
          <a:p>
            <a:r>
              <a:rPr lang="en-US" dirty="0" smtClean="0"/>
              <a:t>Review packets will be available </a:t>
            </a:r>
            <a:br>
              <a:rPr lang="en-US" dirty="0" smtClean="0"/>
            </a:br>
            <a:r>
              <a:rPr lang="en-US" u="sng" dirty="0" smtClean="0"/>
              <a:t>in class</a:t>
            </a:r>
            <a:r>
              <a:rPr lang="en-US" dirty="0" smtClean="0"/>
              <a:t> on October 17th and 18th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50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 smtClean="0"/>
              <a:t>To understand shallow copy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To practice program design</a:t>
            </a:r>
          </a:p>
          <a:p>
            <a:pPr lvl="1"/>
            <a:r>
              <a:rPr lang="en-US" sz="3200" dirty="0" smtClean="0"/>
              <a:t>With the max of three example</a:t>
            </a:r>
            <a:endParaRPr lang="en-US" sz="2800" dirty="0" smtClean="0"/>
          </a:p>
          <a:p>
            <a:pPr lvl="3"/>
            <a:endParaRPr lang="en-US" dirty="0"/>
          </a:p>
          <a:p>
            <a:r>
              <a:rPr lang="en-US" dirty="0" smtClean="0"/>
              <a:t>To better understand the purpose of modularity, functions, and incremental </a:t>
            </a:r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Through a design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299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 flipH="1">
            <a:off x="7378008" y="4523183"/>
            <a:ext cx="397866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3771293" y="5853051"/>
            <a:ext cx="397866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 flipH="1">
            <a:off x="1297418" y="5846544"/>
            <a:ext cx="397866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Mutability in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From http://stackoverflow.com/a/25670170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2401918" y="1795307"/>
            <a:ext cx="41544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</a:t>
            </a:r>
            <a:r>
              <a:rPr lang="en-US" dirty="0" smtClean="0"/>
              <a:t>unction is called, and formal parameter B</a:t>
            </a:r>
          </a:p>
          <a:p>
            <a:pPr algn="ctr"/>
            <a:r>
              <a:rPr lang="en-US" dirty="0" smtClean="0"/>
              <a:t>is assigned the actual parameter 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6662619" y="3100652"/>
            <a:ext cx="18160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is </a:t>
            </a:r>
            <a:r>
              <a:rPr lang="en-US" b="1" i="1" dirty="0" smtClean="0"/>
              <a:t>immutable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, string, tuple)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1663608" y="3100652"/>
            <a:ext cx="14901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is </a:t>
            </a:r>
            <a:r>
              <a:rPr lang="en-US" b="1" i="1" dirty="0" smtClean="0"/>
              <a:t>mutable</a:t>
            </a:r>
          </a:p>
          <a:p>
            <a:pPr algn="ctr"/>
            <a:r>
              <a:rPr lang="en-US" dirty="0" smtClean="0"/>
              <a:t>(lists, or </a:t>
            </a:r>
            <a:r>
              <a:rPr lang="en-US" dirty="0" err="1" smtClean="0"/>
              <a:t>dicts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6675252" y="4547890"/>
            <a:ext cx="180337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b="1" dirty="0" smtClean="0"/>
              <a:t>doesn’t change</a:t>
            </a:r>
          </a:p>
          <a:p>
            <a:pPr algn="ctr"/>
            <a:r>
              <a:rPr lang="en-US" dirty="0" smtClean="0"/>
              <a:t>If B changes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2854122" y="4384684"/>
            <a:ext cx="223220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 is assigned to something else</a:t>
            </a:r>
          </a:p>
          <a:p>
            <a:pPr algn="ctr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[0, 1]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572524" y="4384684"/>
            <a:ext cx="184765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 is modified </a:t>
            </a:r>
            <a:br>
              <a:rPr lang="en-US" dirty="0" smtClean="0"/>
            </a:br>
            <a:r>
              <a:rPr lang="en-US" dirty="0" smtClean="0"/>
              <a:t>in place</a:t>
            </a:r>
          </a:p>
          <a:p>
            <a:pPr algn="ctr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3068537" y="5853051"/>
            <a:ext cx="180337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b="1" dirty="0" smtClean="0"/>
              <a:t>doesn’t change</a:t>
            </a:r>
          </a:p>
          <a:p>
            <a:pPr algn="ctr"/>
            <a:r>
              <a:rPr lang="en-US" dirty="0" smtClean="0"/>
              <a:t>If B changes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842326" y="5853051"/>
            <a:ext cx="130805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b="1" dirty="0" smtClean="0"/>
              <a:t>changes</a:t>
            </a:r>
          </a:p>
          <a:p>
            <a:pPr algn="ctr"/>
            <a:r>
              <a:rPr lang="en-US" dirty="0" smtClean="0"/>
              <a:t>If B changes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714567" y="2408166"/>
            <a:ext cx="1040859" cy="78794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060953" y="2408166"/>
            <a:ext cx="1040859" cy="78794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2"/>
            <a:endCxn id="10" idx="0"/>
          </p:cNvCxnSpPr>
          <p:nvPr/>
        </p:nvCxnSpPr>
        <p:spPr>
          <a:xfrm>
            <a:off x="7570624" y="3746983"/>
            <a:ext cx="6317" cy="80090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737903" y="3746983"/>
            <a:ext cx="204281" cy="78691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2"/>
            <a:endCxn id="13" idx="0"/>
          </p:cNvCxnSpPr>
          <p:nvPr/>
        </p:nvCxnSpPr>
        <p:spPr>
          <a:xfrm flipH="1">
            <a:off x="3970226" y="5308014"/>
            <a:ext cx="0" cy="54503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2303959" y="3746983"/>
            <a:ext cx="204281" cy="78691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2"/>
            <a:endCxn id="14" idx="0"/>
          </p:cNvCxnSpPr>
          <p:nvPr/>
        </p:nvCxnSpPr>
        <p:spPr>
          <a:xfrm>
            <a:off x="1496351" y="5308014"/>
            <a:ext cx="0" cy="54503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23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Shallow (and Deep) Copies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09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assign one list to another, it is by default a “shallow” copy of the list</a:t>
            </a:r>
          </a:p>
          <a:p>
            <a:r>
              <a:rPr lang="en-US" dirty="0" smtClean="0"/>
              <a:t>A </a:t>
            </a:r>
            <a:r>
              <a:rPr lang="en-US" b="1" i="1" dirty="0" smtClean="0"/>
              <a:t>shallow copy</a:t>
            </a:r>
            <a:r>
              <a:rPr lang="en-US" dirty="0" smtClean="0"/>
              <a:t> is when the new variable actually points to the old variable, rather than making an actual copy</a:t>
            </a:r>
          </a:p>
          <a:p>
            <a:r>
              <a:rPr lang="en-US" dirty="0" smtClean="0"/>
              <a:t>A </a:t>
            </a:r>
            <a:r>
              <a:rPr lang="en-US" b="1" i="1" dirty="0" smtClean="0"/>
              <a:t>deep copy</a:t>
            </a:r>
            <a:r>
              <a:rPr lang="en-US" dirty="0" smtClean="0"/>
              <a:t> is the opposite, creating an entirely new list for the new variable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This is </a:t>
            </a:r>
            <a:r>
              <a:rPr lang="en-US" dirty="0">
                <a:solidFill>
                  <a:srgbClr val="C00000"/>
                </a:solidFill>
              </a:rPr>
              <a:t>what you probably want to be </a:t>
            </a:r>
            <a:r>
              <a:rPr lang="en-US" dirty="0" smtClean="0">
                <a:solidFill>
                  <a:srgbClr val="C00000"/>
                </a:solidFill>
              </a:rPr>
              <a:t>happening!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66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make a shallow copy, we are essentially just giving the same list two different variable names</a:t>
            </a:r>
          </a:p>
          <a:p>
            <a:pPr lvl="1"/>
            <a:r>
              <a:rPr lang="en-US" dirty="0" smtClean="0"/>
              <a:t>This only happens to </a:t>
            </a:r>
            <a:r>
              <a:rPr lang="en-US" b="1" i="1" dirty="0" smtClean="0"/>
              <a:t>mutable</a:t>
            </a:r>
            <a:r>
              <a:rPr lang="en-US" dirty="0" smtClean="0"/>
              <a:t> data types ,</a:t>
            </a:r>
            <a:br>
              <a:rPr lang="en-US" dirty="0" smtClean="0"/>
            </a:br>
            <a:r>
              <a:rPr lang="en-US" dirty="0" smtClean="0"/>
              <a:t>like lists, and only if we alter them in-place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73108" y="4728792"/>
            <a:ext cx="1233644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list1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3108" y="5466408"/>
            <a:ext cx="1233644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list2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9396" y="5097600"/>
            <a:ext cx="3202652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"red"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"blue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>
            <a:stCxn id="6" idx="3"/>
          </p:cNvCxnSpPr>
          <p:nvPr/>
        </p:nvCxnSpPr>
        <p:spPr>
          <a:xfrm>
            <a:off x="2206752" y="4959625"/>
            <a:ext cx="1832644" cy="23083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</p:cNvCxnSpPr>
          <p:nvPr/>
        </p:nvCxnSpPr>
        <p:spPr>
          <a:xfrm flipV="1">
            <a:off x="2206752" y="5463481"/>
            <a:ext cx="1832644" cy="23376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47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Copy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shallow copy and its effects on the original: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list1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"blue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original list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list2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list1             </a:t>
            </a:r>
            <a:r>
              <a:rPr 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shallow copy made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list2.append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"green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 </a:t>
            </a:r>
            <a:r>
              <a:rPr 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update shallow copy</a:t>
            </a:r>
            <a:endParaRPr lang="en-US" sz="2000" b="1" dirty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list2[1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yellow"</a:t>
            </a:r>
            <a:r>
              <a:rPr 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and again</a:t>
            </a:r>
            <a:endParaRPr lang="en-US" sz="2000" b="1" dirty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"list1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(end):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list1)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"list2 (end): 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34966" y="5356743"/>
            <a:ext cx="6474068" cy="101566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list1 (start): ['red', 'blue']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list1 (end):   [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'red', 'yellow', 'green']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ist2 (end):   [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'red', 'yellow', 'green']</a:t>
            </a:r>
          </a:p>
        </p:txBody>
      </p:sp>
    </p:spTree>
    <p:extLst>
      <p:ext uri="{BB962C8B-B14F-4D97-AF65-F5344CB8AC3E}">
        <p14:creationId xmlns:p14="http://schemas.microsoft.com/office/powerpoint/2010/main" val="218071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13657</TotalTime>
  <Words>1542</Words>
  <Application>Microsoft Office PowerPoint</Application>
  <PresentationFormat>On-screen Show (4:3)</PresentationFormat>
  <Paragraphs>314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12 –  Program Design and Modularity</vt:lpstr>
      <vt:lpstr>Last Class We Covered</vt:lpstr>
      <vt:lpstr>Any Questions from Last Time?</vt:lpstr>
      <vt:lpstr>Today’s Objectives</vt:lpstr>
      <vt:lpstr>Review: Mutability in Functions</vt:lpstr>
      <vt:lpstr>Shallow (and Deep) Copies</vt:lpstr>
      <vt:lpstr>Copying Lists</vt:lpstr>
      <vt:lpstr>Shallow Copy</vt:lpstr>
      <vt:lpstr>Shallow Copy Example</vt:lpstr>
      <vt:lpstr>Deep Copy</vt:lpstr>
      <vt:lpstr>Deep Copy Example</vt:lpstr>
      <vt:lpstr>Deep Copy</vt:lpstr>
      <vt:lpstr>Program Design Example</vt:lpstr>
      <vt:lpstr>Study in Design: Max of Three</vt:lpstr>
      <vt:lpstr>Max of Three: Code Framework</vt:lpstr>
      <vt:lpstr>Max of Three: Strategies</vt:lpstr>
      <vt:lpstr>Strategy 1: Compare Each to All</vt:lpstr>
      <vt:lpstr>Strategy 1: Solution</vt:lpstr>
      <vt:lpstr>Strategy 1: Downsides</vt:lpstr>
      <vt:lpstr>Strategy 2: Decision Tree</vt:lpstr>
      <vt:lpstr>Strategy 2: Decision Tree Flowchart</vt:lpstr>
      <vt:lpstr>Strategy 2: Decision Tree Code</vt:lpstr>
      <vt:lpstr>Strategy 2: (Dis)advantages</vt:lpstr>
      <vt:lpstr>Strategy 3: Sequential Processing</vt:lpstr>
      <vt:lpstr>Strategy 3: Sequential Processing</vt:lpstr>
      <vt:lpstr>Strategy 3: Sequential Processing Code</vt:lpstr>
      <vt:lpstr>Strategy 3: Sequential Processing</vt:lpstr>
      <vt:lpstr>Strategy 4: Take Advantage of Python</vt:lpstr>
      <vt:lpstr>Modularity</vt:lpstr>
      <vt:lpstr>Modularity</vt:lpstr>
      <vt:lpstr>Modularity</vt:lpstr>
      <vt:lpstr>Functions and Program Structure</vt:lpstr>
      <vt:lpstr>Functions and Program Structure</vt:lpstr>
      <vt:lpstr>Program Design Example</vt:lpstr>
      <vt:lpstr>Vending Machine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213</cp:revision>
  <dcterms:created xsi:type="dcterms:W3CDTF">2014-05-05T14:25:42Z</dcterms:created>
  <dcterms:modified xsi:type="dcterms:W3CDTF">2016-10-16T00:14:49Z</dcterms:modified>
</cp:coreProperties>
</file>